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4" r:id="rId3"/>
    <p:sldId id="275" r:id="rId4"/>
    <p:sldId id="276" r:id="rId5"/>
    <p:sldId id="277" r:id="rId6"/>
    <p:sldId id="278" r:id="rId7"/>
    <p:sldId id="279" r:id="rId8"/>
    <p:sldId id="280" r:id="rId9"/>
    <p:sldId id="281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193" autoAdjust="0"/>
    <p:restoredTop sz="94660"/>
  </p:normalViewPr>
  <p:slideViewPr>
    <p:cSldViewPr snapToGrid="0">
      <p:cViewPr varScale="1">
        <p:scale>
          <a:sx n="48" d="100"/>
          <a:sy n="48" d="100"/>
        </p:scale>
        <p:origin x="77" y="82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C0A7EF-0C02-F189-415F-758F6538EAA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9F0BFCF-0AC9-9B2B-B236-AD3A3B07FBD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C15315C-979F-E841-2960-06357A0D35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999EDB-5C19-4878-89F3-E3954D3E14A9}" type="datetimeFigureOut">
              <a:rPr lang="en-US" smtClean="0"/>
              <a:t>10/10/2024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9D4E39-546D-FF0B-1AE4-12BC0C9CC9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4C0CEA-EF10-A137-EB21-D7A8C1DAA6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F6C75-BF3B-4926-AC51-7B117120EE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39488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97CF2C-2CD5-F8B3-984D-25190FD7A8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F7DC18A-DCBC-BFD8-6FD4-6179BD109C3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20F57C-4D9E-2E71-ACB5-06D089200E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999EDB-5C19-4878-89F3-E3954D3E14A9}" type="datetimeFigureOut">
              <a:rPr lang="en-US" smtClean="0"/>
              <a:t>10/10/2024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10F3BFF-014C-20CB-0F02-2E6844E56C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58EB6E2-399D-B263-B4D0-B6D88BF09B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F6C75-BF3B-4926-AC51-7B117120EE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5248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C06878A-844B-3497-4B84-AB66E23816E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C5A54E2-9E10-3F55-A4DD-8F0BC8C0C1A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F8B4988-96FE-D926-F12D-F8CFEA6B4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999EDB-5C19-4878-89F3-E3954D3E14A9}" type="datetimeFigureOut">
              <a:rPr lang="en-US" smtClean="0"/>
              <a:t>10/10/2024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BC8D604-B975-E16F-B0E1-F4CC493FB7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DC100F8-E1C5-BD53-0332-4FC5F1ADF4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F6C75-BF3B-4926-AC51-7B117120EE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16780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C384B9-77E6-2489-6BFB-D53D95E072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2954863-74CB-4E45-BAAE-93150E2096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30C5C93-EC5E-DCCB-D939-1FE9BC6EFD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999EDB-5C19-4878-89F3-E3954D3E14A9}" type="datetimeFigureOut">
              <a:rPr lang="en-US" smtClean="0"/>
              <a:t>10/10/2024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106F0B2-2054-E0E0-EF5E-D15719CE14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7013DA-858A-5312-5C52-8102DF0568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F6C75-BF3B-4926-AC51-7B117120EE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22427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05ADB7-BCC2-1044-2F9F-DD5848570E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107BCD8-0D56-5DC2-9601-12E2926CC46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85897C-79BF-D806-6F53-4318064773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999EDB-5C19-4878-89F3-E3954D3E14A9}" type="datetimeFigureOut">
              <a:rPr lang="en-US" smtClean="0"/>
              <a:t>10/10/2024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C880762-DBEA-020F-7841-B1620A6AAC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1C5B245-95EE-6DA8-3771-BF6C8580CC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F6C75-BF3B-4926-AC51-7B117120EE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96926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DFCAC4-491E-E9DF-6420-E2DED18ADB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B5321EF-8AE2-7504-3C97-55004057EF1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432CE97-068E-E483-53AF-D5406387295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6BC935C-2CF2-B89A-044A-D53409B9D5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999EDB-5C19-4878-89F3-E3954D3E14A9}" type="datetimeFigureOut">
              <a:rPr lang="en-US" smtClean="0"/>
              <a:t>10/10/2024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94F6FA0-3047-A2CF-8D26-45A82DF762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996DC3F-0801-9567-026A-666441152E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F6C75-BF3B-4926-AC51-7B117120EE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84763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25CF7E-0D3F-A5C9-9A81-540AF4C427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635F5BC-17C6-FF0A-D3E6-37CA5016430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A8E6002-84CF-3D76-4DA8-C761287E333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883FFBA-8485-5272-9D48-CB208333C01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4FA5644-B857-51FD-7EB6-AE286DA5092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9E3769C-74F3-A777-258A-76EA6A3DBF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999EDB-5C19-4878-89F3-E3954D3E14A9}" type="datetimeFigureOut">
              <a:rPr lang="en-US" smtClean="0"/>
              <a:t>10/10/2024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54B108E-95BF-279A-DFFD-46C27CD5D4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78E4D77-9004-E4BE-0031-6963024334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F6C75-BF3B-4926-AC51-7B117120EE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67045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976701-A938-3F99-3B57-7C1177D0B8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47E2097-AAA2-DF76-A730-363FDA680B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999EDB-5C19-4878-89F3-E3954D3E14A9}" type="datetimeFigureOut">
              <a:rPr lang="en-US" smtClean="0"/>
              <a:t>10/10/2024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030923A-9631-CAF8-C228-24C2D150FA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47561D8-6582-48C4-0A3F-266B583476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F6C75-BF3B-4926-AC51-7B117120EE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19102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E7D6ADA-EC19-54E6-CB3A-3DFCC06599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999EDB-5C19-4878-89F3-E3954D3E14A9}" type="datetimeFigureOut">
              <a:rPr lang="en-US" smtClean="0"/>
              <a:t>10/10/2024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36DD84B-20A0-846A-4450-54F6ED22B6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0B0959F-3928-894D-8BD2-6DA1312EAC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F6C75-BF3B-4926-AC51-7B117120EE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25439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C6F704-FD22-6386-4A97-89CD486CDF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82C8D78-06E5-E800-9983-A89E261F08C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B225FE2-90D2-8B4E-B48B-358C5C5321E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A9D3BA8-D8E0-317D-E9AF-ACA8E033BC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999EDB-5C19-4878-89F3-E3954D3E14A9}" type="datetimeFigureOut">
              <a:rPr lang="en-US" smtClean="0"/>
              <a:t>10/10/2024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A0CABC0-4E9F-A9E9-B8D4-F2AD3B4496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C947F57-69B3-626B-83E5-2E0611DC88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F6C75-BF3B-4926-AC51-7B117120EE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18641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2BDEEE-7499-9E0F-B905-D6B2861EDB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3498712-2592-DFD0-9FB3-8AE06558FF2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88CC7F4-7ED6-4DAA-1AFC-8BC12E5BCD7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B3C1354-6D5F-184C-D3B7-FA8E8B9DA3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999EDB-5C19-4878-89F3-E3954D3E14A9}" type="datetimeFigureOut">
              <a:rPr lang="en-US" smtClean="0"/>
              <a:t>10/10/2024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930AAA1-5F41-BC03-DBEF-F8A3BB7D80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44C8F27-E606-6CA7-A467-F007FD231C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F6C75-BF3B-4926-AC51-7B117120EE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75850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C7EC768-A01A-DCF2-578B-C69F8CF46A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BF6FD85-5CB7-9F5E-FF30-D59C7A6D4E8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73788EE-72A1-9B78-6CD6-8B7C2567B0C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999EDB-5C19-4878-89F3-E3954D3E14A9}" type="datetimeFigureOut">
              <a:rPr lang="en-US" smtClean="0"/>
              <a:t>10/10/2024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FFB563E-DC60-9E98-5B74-7520921268B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DEBE46-34D6-B929-653B-6A462287789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CF6C75-BF3B-4926-AC51-7B117120EE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3939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emf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emf"/><Relationship Id="rId5" Type="http://schemas.openxmlformats.org/officeDocument/2006/relationships/image" Target="../media/image4.png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emf"/><Relationship Id="rId5" Type="http://schemas.openxmlformats.org/officeDocument/2006/relationships/image" Target="../media/image4.png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emf"/><Relationship Id="rId5" Type="http://schemas.openxmlformats.org/officeDocument/2006/relationships/image" Target="../media/image4.png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emf"/><Relationship Id="rId5" Type="http://schemas.openxmlformats.org/officeDocument/2006/relationships/image" Target="../media/image4.png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emf"/><Relationship Id="rId5" Type="http://schemas.openxmlformats.org/officeDocument/2006/relationships/image" Target="../media/image4.png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emf"/><Relationship Id="rId5" Type="http://schemas.openxmlformats.org/officeDocument/2006/relationships/image" Target="../media/image4.png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7" Type="http://schemas.openxmlformats.org/officeDocument/2006/relationships/image" Target="../media/image6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emf"/><Relationship Id="rId5" Type="http://schemas.openxmlformats.org/officeDocument/2006/relationships/image" Target="../media/image4.png"/><Relationship Id="rId4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7" Type="http://schemas.openxmlformats.org/officeDocument/2006/relationships/image" Target="../media/image7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emf"/><Relationship Id="rId5" Type="http://schemas.openxmlformats.org/officeDocument/2006/relationships/image" Target="../media/image4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0280AE-550D-EA6E-E513-6F95576D689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1828802"/>
            <a:ext cx="12192000" cy="1170068"/>
          </a:xfrm>
          <a:solidFill>
            <a:schemeClr val="accent5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r>
              <a:rPr lang="sr-Latn-BA" sz="4400" b="1" dirty="0" smtClean="0"/>
              <a:t>EMI (English as a Medium of Instruction)</a:t>
            </a:r>
            <a:br>
              <a:rPr lang="sr-Latn-BA" sz="4400" b="1" dirty="0" smtClean="0"/>
            </a:br>
            <a:r>
              <a:rPr lang="en-US" sz="2000" dirty="0" smtClean="0"/>
              <a:t>4.2 </a:t>
            </a:r>
            <a:r>
              <a:rPr lang="en-US" sz="2000" dirty="0"/>
              <a:t>WORKSHOP ON INTERNATIONALISATION OF THE CURRICULA</a:t>
            </a:r>
            <a:endParaRPr lang="en-US" sz="270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2A76E7F-14CD-C375-4DDB-BD28AEEDEE6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299253"/>
            <a:ext cx="9144000" cy="1426349"/>
          </a:xfrm>
        </p:spPr>
        <p:txBody>
          <a:bodyPr/>
          <a:lstStyle/>
          <a:p>
            <a:r>
              <a:rPr lang="sr-Latn-BA" b="1" dirty="0" smtClean="0"/>
              <a:t>University of East Sarajevo Faculty of Medicine Foča</a:t>
            </a:r>
          </a:p>
          <a:p>
            <a:r>
              <a:rPr lang="sr-Latn-BA" dirty="0" smtClean="0"/>
              <a:t>Nenad Markovic, Ognjenka Janjić Pavlović, Dragana Drakul</a:t>
            </a:r>
            <a:endParaRPr lang="en-US" dirty="0"/>
          </a:p>
        </p:txBody>
      </p:sp>
      <p:grpSp>
        <p:nvGrpSpPr>
          <p:cNvPr id="4" name="Group 3"/>
          <p:cNvGrpSpPr/>
          <p:nvPr/>
        </p:nvGrpSpPr>
        <p:grpSpPr>
          <a:xfrm>
            <a:off x="1373720" y="6125798"/>
            <a:ext cx="9585960" cy="1216950"/>
            <a:chOff x="1043940" y="5751048"/>
            <a:chExt cx="9585960" cy="1216950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9367030C-9BE6-B403-622F-8E0847B11BE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485900" y="5751048"/>
              <a:ext cx="9144000" cy="1216950"/>
            </a:xfrm>
            <a:prstGeom prst="rect">
              <a:avLst/>
            </a:prstGeom>
          </p:spPr>
        </p:pic>
        <p:pic>
          <p:nvPicPr>
            <p:cNvPr id="6" name="Picture 5" descr="A colorful shield with a lion and a book&#10;&#10;Description automatically generated with low confidence">
              <a:extLst>
                <a:ext uri="{FF2B5EF4-FFF2-40B4-BE49-F238E27FC236}">
                  <a16:creationId xmlns:a16="http://schemas.microsoft.com/office/drawing/2014/main" id="{FE638A5C-CE72-286F-AF18-5D42B8A683B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43940" y="5797548"/>
              <a:ext cx="441960" cy="561975"/>
            </a:xfrm>
            <a:prstGeom prst="rect">
              <a:avLst/>
            </a:prstGeom>
            <a:noFill/>
          </p:spPr>
        </p:pic>
      </p:grpSp>
      <p:pic>
        <p:nvPicPr>
          <p:cNvPr id="15" name="Picture 1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3320" y="257590"/>
            <a:ext cx="1119833" cy="9000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465793" y="4399065"/>
            <a:ext cx="1260414" cy="1227944"/>
          </a:xfrm>
          <a:prstGeom prst="rect">
            <a:avLst/>
          </a:prstGeom>
        </p:spPr>
      </p:pic>
      <p:pic>
        <p:nvPicPr>
          <p:cNvPr id="11" name="Picture 10"/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39196" y="180985"/>
            <a:ext cx="2220484" cy="97660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985705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621"/>
            <a:ext cx="649377" cy="521899"/>
          </a:xfrm>
          <a:prstGeom prst="rect">
            <a:avLst/>
          </a:prstGeom>
        </p:spPr>
      </p:pic>
      <p:grpSp>
        <p:nvGrpSpPr>
          <p:cNvPr id="6" name="Group 5"/>
          <p:cNvGrpSpPr/>
          <p:nvPr/>
        </p:nvGrpSpPr>
        <p:grpSpPr>
          <a:xfrm>
            <a:off x="4257206" y="6538140"/>
            <a:ext cx="3029887" cy="417296"/>
            <a:chOff x="1043940" y="5751048"/>
            <a:chExt cx="9585960" cy="1216950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9367030C-9BE6-B403-622F-8E0847B11BE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485900" y="5751048"/>
              <a:ext cx="9144000" cy="1216950"/>
            </a:xfrm>
            <a:prstGeom prst="rect">
              <a:avLst/>
            </a:prstGeom>
          </p:spPr>
        </p:pic>
        <p:pic>
          <p:nvPicPr>
            <p:cNvPr id="8" name="Picture 7" descr="A colorful shield with a lion and a book&#10;&#10;Description automatically generated with low confidence">
              <a:extLst>
                <a:ext uri="{FF2B5EF4-FFF2-40B4-BE49-F238E27FC236}">
                  <a16:creationId xmlns:a16="http://schemas.microsoft.com/office/drawing/2014/main" id="{FE638A5C-CE72-286F-AF18-5D42B8A683B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43940" y="5797548"/>
              <a:ext cx="441960" cy="561975"/>
            </a:xfrm>
            <a:prstGeom prst="rect">
              <a:avLst/>
            </a:prstGeom>
            <a:noFill/>
          </p:spPr>
        </p:pic>
      </p:grpSp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9170" y="6244028"/>
            <a:ext cx="630207" cy="613972"/>
          </a:xfrm>
          <a:prstGeom prst="rect">
            <a:avLst/>
          </a:prstGeom>
        </p:spPr>
      </p:pic>
      <p:pic>
        <p:nvPicPr>
          <p:cNvPr id="10" name="Picture 9"/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48169" y="11762"/>
            <a:ext cx="1543831" cy="535707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English has become a dominant lingua franca of </a:t>
            </a:r>
            <a:r>
              <a:rPr lang="en-US" dirty="0" smtClean="0"/>
              <a:t>academia</a:t>
            </a:r>
            <a:r>
              <a:rPr lang="sr-Latn-BA" dirty="0" smtClean="0"/>
              <a:t>.</a:t>
            </a:r>
          </a:p>
          <a:p>
            <a:r>
              <a:rPr lang="en-US" dirty="0"/>
              <a:t>In Europe, reliable estimates of postgraduate courses </a:t>
            </a:r>
            <a:r>
              <a:rPr lang="en-US" dirty="0" smtClean="0"/>
              <a:t>being</a:t>
            </a:r>
            <a:r>
              <a:rPr lang="sr-Latn-BA" dirty="0" smtClean="0"/>
              <a:t> </a:t>
            </a:r>
            <a:r>
              <a:rPr lang="en-US" dirty="0" smtClean="0"/>
              <a:t>delivered </a:t>
            </a:r>
            <a:r>
              <a:rPr lang="en-US" dirty="0"/>
              <a:t>in English is over 60</a:t>
            </a:r>
            <a:r>
              <a:rPr lang="en-US" dirty="0" smtClean="0"/>
              <a:t>%.</a:t>
            </a:r>
            <a:endParaRPr lang="sr-Latn-BA" dirty="0" smtClean="0"/>
          </a:p>
          <a:p>
            <a:r>
              <a:rPr lang="en-US" dirty="0"/>
              <a:t>EMI is primarily taking place in tertiary </a:t>
            </a:r>
            <a:r>
              <a:rPr lang="en-US" dirty="0" smtClean="0"/>
              <a:t>education</a:t>
            </a:r>
            <a:r>
              <a:rPr lang="sr-Latn-BA" dirty="0" smtClean="0"/>
              <a:t>.</a:t>
            </a:r>
          </a:p>
          <a:p>
            <a:r>
              <a:rPr lang="en-US" dirty="0"/>
              <a:t>EMI is defined as ‘</a:t>
            </a:r>
            <a:r>
              <a:rPr lang="en-US" i="1" dirty="0"/>
              <a:t>the use of English language to teach </a:t>
            </a:r>
            <a:r>
              <a:rPr lang="en-US" i="1" dirty="0" smtClean="0"/>
              <a:t>academic</a:t>
            </a:r>
            <a:r>
              <a:rPr lang="sr-Latn-BA" i="1" dirty="0" smtClean="0"/>
              <a:t> </a:t>
            </a:r>
            <a:r>
              <a:rPr lang="en-US" i="1" dirty="0" smtClean="0"/>
              <a:t>subjects </a:t>
            </a:r>
            <a:r>
              <a:rPr lang="en-US" i="1" dirty="0"/>
              <a:t>other than English itself in countries or jurisdictions </a:t>
            </a:r>
            <a:r>
              <a:rPr lang="en-US" i="1" dirty="0" smtClean="0"/>
              <a:t>where</a:t>
            </a:r>
            <a:r>
              <a:rPr lang="sr-Latn-BA" i="1" dirty="0" smtClean="0"/>
              <a:t> </a:t>
            </a:r>
            <a:r>
              <a:rPr lang="en-US" i="1" dirty="0" smtClean="0"/>
              <a:t>the </a:t>
            </a:r>
            <a:r>
              <a:rPr lang="en-US" i="1" dirty="0"/>
              <a:t>first language of the majority of the population is not English</a:t>
            </a:r>
            <a:r>
              <a:rPr lang="en-US" dirty="0" smtClean="0"/>
              <a:t>’.</a:t>
            </a:r>
            <a:r>
              <a:rPr lang="sr-Latn-BA" dirty="0"/>
              <a:t> (Macaro 2018:19)</a:t>
            </a:r>
            <a:endParaRPr lang="en-GB" dirty="0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BA" dirty="0" smtClean="0"/>
              <a:t>Defining EMI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76646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621"/>
            <a:ext cx="649377" cy="521899"/>
          </a:xfrm>
          <a:prstGeom prst="rect">
            <a:avLst/>
          </a:prstGeom>
        </p:spPr>
      </p:pic>
      <p:grpSp>
        <p:nvGrpSpPr>
          <p:cNvPr id="6" name="Group 5"/>
          <p:cNvGrpSpPr/>
          <p:nvPr/>
        </p:nvGrpSpPr>
        <p:grpSpPr>
          <a:xfrm>
            <a:off x="4257206" y="6538140"/>
            <a:ext cx="3029887" cy="417296"/>
            <a:chOff x="1043940" y="5751048"/>
            <a:chExt cx="9585960" cy="1216950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9367030C-9BE6-B403-622F-8E0847B11BE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485900" y="5751048"/>
              <a:ext cx="9144000" cy="1216950"/>
            </a:xfrm>
            <a:prstGeom prst="rect">
              <a:avLst/>
            </a:prstGeom>
          </p:spPr>
        </p:pic>
        <p:pic>
          <p:nvPicPr>
            <p:cNvPr id="8" name="Picture 7" descr="A colorful shield with a lion and a book&#10;&#10;Description automatically generated with low confidence">
              <a:extLst>
                <a:ext uri="{FF2B5EF4-FFF2-40B4-BE49-F238E27FC236}">
                  <a16:creationId xmlns:a16="http://schemas.microsoft.com/office/drawing/2014/main" id="{FE638A5C-CE72-286F-AF18-5D42B8A683B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43940" y="5797548"/>
              <a:ext cx="441960" cy="561975"/>
            </a:xfrm>
            <a:prstGeom prst="rect">
              <a:avLst/>
            </a:prstGeom>
            <a:noFill/>
          </p:spPr>
        </p:pic>
      </p:grpSp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9170" y="6244028"/>
            <a:ext cx="630207" cy="613972"/>
          </a:xfrm>
          <a:prstGeom prst="rect">
            <a:avLst/>
          </a:prstGeom>
        </p:spPr>
      </p:pic>
      <p:pic>
        <p:nvPicPr>
          <p:cNvPr id="10" name="Picture 9"/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48169" y="11762"/>
            <a:ext cx="1543831" cy="535707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5032375"/>
          </a:xfrm>
        </p:spPr>
        <p:txBody>
          <a:bodyPr>
            <a:normAutofit lnSpcReduction="10000"/>
          </a:bodyPr>
          <a:lstStyle/>
          <a:p>
            <a:r>
              <a:rPr lang="en-US" dirty="0"/>
              <a:t>EMI is not a language oriented class, but a subject class.</a:t>
            </a:r>
          </a:p>
          <a:p>
            <a:r>
              <a:rPr lang="en-US" dirty="0" smtClean="0"/>
              <a:t>Language </a:t>
            </a:r>
            <a:r>
              <a:rPr lang="en-US" dirty="0"/>
              <a:t>is less important than </a:t>
            </a:r>
            <a:r>
              <a:rPr lang="en-US" dirty="0" smtClean="0"/>
              <a:t>pedagogy</a:t>
            </a:r>
            <a:r>
              <a:rPr lang="sr-Latn-BA" dirty="0" smtClean="0"/>
              <a:t>.</a:t>
            </a:r>
          </a:p>
          <a:p>
            <a:r>
              <a:rPr lang="en-GB" dirty="0"/>
              <a:t>More important</a:t>
            </a:r>
            <a:r>
              <a:rPr lang="en-GB" dirty="0" smtClean="0"/>
              <a:t>:</a:t>
            </a:r>
            <a:endParaRPr lang="sr-Latn-BA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Teacher </a:t>
            </a:r>
            <a:r>
              <a:rPr lang="en-US" dirty="0"/>
              <a:t>is able to engage with international students;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Teacher </a:t>
            </a:r>
            <a:r>
              <a:rPr lang="en-US" dirty="0"/>
              <a:t>is able to make international students participate actively </a:t>
            </a:r>
            <a:r>
              <a:rPr lang="en-US" dirty="0" smtClean="0"/>
              <a:t>in</a:t>
            </a:r>
            <a:r>
              <a:rPr lang="sr-Latn-BA" dirty="0" smtClean="0"/>
              <a:t> </a:t>
            </a:r>
            <a:r>
              <a:rPr lang="en-US" dirty="0" smtClean="0"/>
              <a:t>their </a:t>
            </a:r>
            <a:r>
              <a:rPr lang="en-US" dirty="0"/>
              <a:t>learning process;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Teacher </a:t>
            </a:r>
            <a:r>
              <a:rPr lang="en-US" dirty="0"/>
              <a:t>is able to explain clearly;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Teacher </a:t>
            </a:r>
            <a:r>
              <a:rPr lang="en-US" dirty="0"/>
              <a:t>uses English as a tool</a:t>
            </a:r>
            <a:r>
              <a:rPr lang="en-US" dirty="0" smtClean="0"/>
              <a:t>.</a:t>
            </a:r>
            <a:endParaRPr lang="sr-Latn-BA" dirty="0" smtClean="0"/>
          </a:p>
          <a:p>
            <a:r>
              <a:rPr lang="en-US" dirty="0"/>
              <a:t>Therefore, this tends to promote a higher learning outcome than </a:t>
            </a:r>
            <a:r>
              <a:rPr lang="en-US" dirty="0" smtClean="0"/>
              <a:t>the</a:t>
            </a:r>
            <a:r>
              <a:rPr lang="sr-Latn-BA" dirty="0" smtClean="0"/>
              <a:t> </a:t>
            </a:r>
            <a:r>
              <a:rPr lang="en-US" dirty="0" smtClean="0"/>
              <a:t>teacher </a:t>
            </a:r>
            <a:r>
              <a:rPr lang="en-US" dirty="0"/>
              <a:t>speaking or not perfect English. </a:t>
            </a:r>
            <a:endParaRPr lang="sr-Latn-BA" dirty="0" smtClean="0"/>
          </a:p>
          <a:p>
            <a:r>
              <a:rPr lang="en-US" dirty="0" smtClean="0"/>
              <a:t>The </a:t>
            </a:r>
            <a:r>
              <a:rPr lang="en-US" dirty="0"/>
              <a:t>teacher’s focus is on </a:t>
            </a:r>
            <a:r>
              <a:rPr lang="en-US" dirty="0" smtClean="0"/>
              <a:t>the</a:t>
            </a:r>
            <a:r>
              <a:rPr lang="sr-Latn-BA" dirty="0" smtClean="0"/>
              <a:t> </a:t>
            </a:r>
            <a:r>
              <a:rPr lang="en-US" dirty="0" smtClean="0"/>
              <a:t>subject </a:t>
            </a:r>
            <a:r>
              <a:rPr lang="en-US" dirty="0"/>
              <a:t>content and pedagogy.</a:t>
            </a:r>
            <a:endParaRPr lang="en-GB" dirty="0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Language or content in EMI?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78934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621"/>
            <a:ext cx="649377" cy="521899"/>
          </a:xfrm>
          <a:prstGeom prst="rect">
            <a:avLst/>
          </a:prstGeom>
        </p:spPr>
      </p:pic>
      <p:grpSp>
        <p:nvGrpSpPr>
          <p:cNvPr id="6" name="Group 5"/>
          <p:cNvGrpSpPr/>
          <p:nvPr/>
        </p:nvGrpSpPr>
        <p:grpSpPr>
          <a:xfrm>
            <a:off x="4257206" y="6538140"/>
            <a:ext cx="3029887" cy="417296"/>
            <a:chOff x="1043940" y="5751048"/>
            <a:chExt cx="9585960" cy="1216950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9367030C-9BE6-B403-622F-8E0847B11BE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485900" y="5751048"/>
              <a:ext cx="9144000" cy="1216950"/>
            </a:xfrm>
            <a:prstGeom prst="rect">
              <a:avLst/>
            </a:prstGeom>
          </p:spPr>
        </p:pic>
        <p:pic>
          <p:nvPicPr>
            <p:cNvPr id="8" name="Picture 7" descr="A colorful shield with a lion and a book&#10;&#10;Description automatically generated with low confidence">
              <a:extLst>
                <a:ext uri="{FF2B5EF4-FFF2-40B4-BE49-F238E27FC236}">
                  <a16:creationId xmlns:a16="http://schemas.microsoft.com/office/drawing/2014/main" id="{FE638A5C-CE72-286F-AF18-5D42B8A683B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43940" y="5797548"/>
              <a:ext cx="441960" cy="561975"/>
            </a:xfrm>
            <a:prstGeom prst="rect">
              <a:avLst/>
            </a:prstGeom>
            <a:noFill/>
          </p:spPr>
        </p:pic>
      </p:grpSp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9170" y="6244028"/>
            <a:ext cx="630207" cy="613972"/>
          </a:xfrm>
          <a:prstGeom prst="rect">
            <a:avLst/>
          </a:prstGeom>
        </p:spPr>
      </p:pic>
      <p:pic>
        <p:nvPicPr>
          <p:cNvPr id="10" name="Picture 9"/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48169" y="11762"/>
            <a:ext cx="1543831" cy="535707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503237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GOALS</a:t>
            </a:r>
            <a:r>
              <a:rPr lang="en-US" dirty="0"/>
              <a:t>:</a:t>
            </a:r>
          </a:p>
          <a:p>
            <a:r>
              <a:rPr lang="en-US" dirty="0" smtClean="0"/>
              <a:t>To </a:t>
            </a:r>
            <a:r>
              <a:rPr lang="en-US" dirty="0"/>
              <a:t>improve the knowledge and skills of the university teachers to </a:t>
            </a:r>
            <a:r>
              <a:rPr lang="en-US" dirty="0" smtClean="0"/>
              <a:t>teach</a:t>
            </a:r>
            <a:r>
              <a:rPr lang="sr-Latn-BA" dirty="0" smtClean="0"/>
              <a:t> </a:t>
            </a:r>
            <a:r>
              <a:rPr lang="en-US" dirty="0" smtClean="0"/>
              <a:t>their </a:t>
            </a:r>
            <a:r>
              <a:rPr lang="en-US" dirty="0"/>
              <a:t>courses in English;</a:t>
            </a:r>
          </a:p>
          <a:p>
            <a:r>
              <a:rPr lang="en-US" dirty="0" smtClean="0"/>
              <a:t>To </a:t>
            </a:r>
            <a:r>
              <a:rPr lang="en-US" dirty="0"/>
              <a:t>improve their knowledge and skills specifically in pedagogy of </a:t>
            </a:r>
            <a:r>
              <a:rPr lang="en-US" dirty="0" smtClean="0"/>
              <a:t>a</a:t>
            </a:r>
            <a:r>
              <a:rPr lang="sr-Latn-BA" dirty="0" smtClean="0"/>
              <a:t> </a:t>
            </a:r>
            <a:r>
              <a:rPr lang="en-US" dirty="0" smtClean="0"/>
              <a:t>foreign </a:t>
            </a:r>
            <a:r>
              <a:rPr lang="en-US" dirty="0"/>
              <a:t>language, by using the English as a Medium of </a:t>
            </a:r>
            <a:r>
              <a:rPr lang="en-US" dirty="0" smtClean="0"/>
              <a:t>Instruction</a:t>
            </a:r>
            <a:r>
              <a:rPr lang="sr-Latn-BA" dirty="0" smtClean="0"/>
              <a:t> </a:t>
            </a:r>
            <a:r>
              <a:rPr lang="en-US" dirty="0" smtClean="0"/>
              <a:t>approach</a:t>
            </a:r>
            <a:r>
              <a:rPr lang="en-US" dirty="0"/>
              <a:t>;</a:t>
            </a:r>
          </a:p>
          <a:p>
            <a:r>
              <a:rPr lang="en-US" dirty="0" smtClean="0"/>
              <a:t>To </a:t>
            </a:r>
            <a:r>
              <a:rPr lang="en-US" dirty="0"/>
              <a:t>impact their attitudes and self-confidence to provide instruction </a:t>
            </a:r>
            <a:r>
              <a:rPr lang="en-US" dirty="0" smtClean="0"/>
              <a:t>in</a:t>
            </a:r>
            <a:r>
              <a:rPr lang="sr-Latn-BA" dirty="0" smtClean="0"/>
              <a:t> </a:t>
            </a:r>
            <a:r>
              <a:rPr lang="en-US" dirty="0" smtClean="0"/>
              <a:t>English</a:t>
            </a:r>
            <a:r>
              <a:rPr lang="en-US" dirty="0"/>
              <a:t>;</a:t>
            </a:r>
          </a:p>
          <a:p>
            <a:r>
              <a:rPr lang="en-US" dirty="0" smtClean="0"/>
              <a:t>To </a:t>
            </a:r>
            <a:r>
              <a:rPr lang="en-US" dirty="0"/>
              <a:t>raise awareness to GIVE to internationalization.</a:t>
            </a:r>
            <a:endParaRPr lang="en-GB" dirty="0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EMI course goals &amp; outcomes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81116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621"/>
            <a:ext cx="649377" cy="521899"/>
          </a:xfrm>
          <a:prstGeom prst="rect">
            <a:avLst/>
          </a:prstGeom>
        </p:spPr>
      </p:pic>
      <p:grpSp>
        <p:nvGrpSpPr>
          <p:cNvPr id="6" name="Group 5"/>
          <p:cNvGrpSpPr/>
          <p:nvPr/>
        </p:nvGrpSpPr>
        <p:grpSpPr>
          <a:xfrm>
            <a:off x="4257206" y="6538140"/>
            <a:ext cx="3029887" cy="417296"/>
            <a:chOff x="1043940" y="5751048"/>
            <a:chExt cx="9585960" cy="1216950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9367030C-9BE6-B403-622F-8E0847B11BE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485900" y="5751048"/>
              <a:ext cx="9144000" cy="1216950"/>
            </a:xfrm>
            <a:prstGeom prst="rect">
              <a:avLst/>
            </a:prstGeom>
          </p:spPr>
        </p:pic>
        <p:pic>
          <p:nvPicPr>
            <p:cNvPr id="8" name="Picture 7" descr="A colorful shield with a lion and a book&#10;&#10;Description automatically generated with low confidence">
              <a:extLst>
                <a:ext uri="{FF2B5EF4-FFF2-40B4-BE49-F238E27FC236}">
                  <a16:creationId xmlns:a16="http://schemas.microsoft.com/office/drawing/2014/main" id="{FE638A5C-CE72-286F-AF18-5D42B8A683B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43940" y="5797548"/>
              <a:ext cx="441960" cy="561975"/>
            </a:xfrm>
            <a:prstGeom prst="rect">
              <a:avLst/>
            </a:prstGeom>
            <a:noFill/>
          </p:spPr>
        </p:pic>
      </p:grpSp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9170" y="6244028"/>
            <a:ext cx="630207" cy="613972"/>
          </a:xfrm>
          <a:prstGeom prst="rect">
            <a:avLst/>
          </a:prstGeom>
        </p:spPr>
      </p:pic>
      <p:pic>
        <p:nvPicPr>
          <p:cNvPr id="10" name="Picture 9"/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48169" y="11762"/>
            <a:ext cx="1543831" cy="535707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503237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GOALS</a:t>
            </a:r>
            <a:r>
              <a:rPr lang="en-US" dirty="0"/>
              <a:t>:</a:t>
            </a:r>
          </a:p>
          <a:p>
            <a:r>
              <a:rPr lang="en-US" dirty="0" smtClean="0"/>
              <a:t>To </a:t>
            </a:r>
            <a:r>
              <a:rPr lang="en-US" dirty="0"/>
              <a:t>improve the knowledge and skills of the university teachers to </a:t>
            </a:r>
            <a:r>
              <a:rPr lang="en-US" dirty="0" smtClean="0"/>
              <a:t>teach</a:t>
            </a:r>
            <a:r>
              <a:rPr lang="sr-Latn-BA" dirty="0" smtClean="0"/>
              <a:t> </a:t>
            </a:r>
            <a:r>
              <a:rPr lang="en-US" dirty="0" smtClean="0"/>
              <a:t>their </a:t>
            </a:r>
            <a:r>
              <a:rPr lang="en-US" dirty="0"/>
              <a:t>courses in English;</a:t>
            </a:r>
          </a:p>
          <a:p>
            <a:r>
              <a:rPr lang="en-US" dirty="0" smtClean="0"/>
              <a:t>To </a:t>
            </a:r>
            <a:r>
              <a:rPr lang="en-US" dirty="0"/>
              <a:t>improve their knowledge and skills specifically in pedagogy of </a:t>
            </a:r>
            <a:r>
              <a:rPr lang="en-US" dirty="0" smtClean="0"/>
              <a:t>a</a:t>
            </a:r>
            <a:r>
              <a:rPr lang="sr-Latn-BA" dirty="0" smtClean="0"/>
              <a:t> </a:t>
            </a:r>
            <a:r>
              <a:rPr lang="en-US" dirty="0" smtClean="0"/>
              <a:t>foreign </a:t>
            </a:r>
            <a:r>
              <a:rPr lang="en-US" dirty="0"/>
              <a:t>language, by using the English as a Medium of </a:t>
            </a:r>
            <a:r>
              <a:rPr lang="en-US" dirty="0" smtClean="0"/>
              <a:t>Instruction</a:t>
            </a:r>
            <a:r>
              <a:rPr lang="sr-Latn-BA" dirty="0" smtClean="0"/>
              <a:t> </a:t>
            </a:r>
            <a:r>
              <a:rPr lang="en-US" dirty="0" smtClean="0"/>
              <a:t>approach</a:t>
            </a:r>
            <a:r>
              <a:rPr lang="en-US" dirty="0"/>
              <a:t>;</a:t>
            </a:r>
          </a:p>
          <a:p>
            <a:r>
              <a:rPr lang="en-US" dirty="0" smtClean="0"/>
              <a:t>To </a:t>
            </a:r>
            <a:r>
              <a:rPr lang="en-US" dirty="0"/>
              <a:t>impact their attitudes and self-confidence to provide instruction </a:t>
            </a:r>
            <a:r>
              <a:rPr lang="en-US" dirty="0" smtClean="0"/>
              <a:t>in</a:t>
            </a:r>
            <a:r>
              <a:rPr lang="sr-Latn-BA" dirty="0" smtClean="0"/>
              <a:t> </a:t>
            </a:r>
            <a:r>
              <a:rPr lang="en-US" dirty="0" smtClean="0"/>
              <a:t>English</a:t>
            </a:r>
            <a:r>
              <a:rPr lang="en-US" dirty="0"/>
              <a:t>;</a:t>
            </a:r>
          </a:p>
          <a:p>
            <a:r>
              <a:rPr lang="en-US" dirty="0" smtClean="0"/>
              <a:t>To </a:t>
            </a:r>
            <a:r>
              <a:rPr lang="en-US" dirty="0"/>
              <a:t>raise awareness to GIVE to internationalization.</a:t>
            </a:r>
            <a:endParaRPr lang="en-GB" dirty="0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EMI course goals &amp; outcomes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53312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621"/>
            <a:ext cx="649377" cy="521899"/>
          </a:xfrm>
          <a:prstGeom prst="rect">
            <a:avLst/>
          </a:prstGeom>
        </p:spPr>
      </p:pic>
      <p:grpSp>
        <p:nvGrpSpPr>
          <p:cNvPr id="6" name="Group 5"/>
          <p:cNvGrpSpPr/>
          <p:nvPr/>
        </p:nvGrpSpPr>
        <p:grpSpPr>
          <a:xfrm>
            <a:off x="4257206" y="6538140"/>
            <a:ext cx="3029887" cy="417296"/>
            <a:chOff x="1043940" y="5751048"/>
            <a:chExt cx="9585960" cy="1216950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9367030C-9BE6-B403-622F-8E0847B11BE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485900" y="5751048"/>
              <a:ext cx="9144000" cy="1216950"/>
            </a:xfrm>
            <a:prstGeom prst="rect">
              <a:avLst/>
            </a:prstGeom>
          </p:spPr>
        </p:pic>
        <p:pic>
          <p:nvPicPr>
            <p:cNvPr id="8" name="Picture 7" descr="A colorful shield with a lion and a book&#10;&#10;Description automatically generated with low confidence">
              <a:extLst>
                <a:ext uri="{FF2B5EF4-FFF2-40B4-BE49-F238E27FC236}">
                  <a16:creationId xmlns:a16="http://schemas.microsoft.com/office/drawing/2014/main" id="{FE638A5C-CE72-286F-AF18-5D42B8A683B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43940" y="5797548"/>
              <a:ext cx="441960" cy="561975"/>
            </a:xfrm>
            <a:prstGeom prst="rect">
              <a:avLst/>
            </a:prstGeom>
            <a:noFill/>
          </p:spPr>
        </p:pic>
      </p:grpSp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9170" y="6244028"/>
            <a:ext cx="630207" cy="613972"/>
          </a:xfrm>
          <a:prstGeom prst="rect">
            <a:avLst/>
          </a:prstGeom>
        </p:spPr>
      </p:pic>
      <p:pic>
        <p:nvPicPr>
          <p:cNvPr id="10" name="Picture 9"/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48169" y="11762"/>
            <a:ext cx="1543831" cy="535707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503237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OUTCOMES:</a:t>
            </a:r>
          </a:p>
          <a:p>
            <a:r>
              <a:rPr lang="en-US" dirty="0" smtClean="0"/>
              <a:t>Teachers </a:t>
            </a:r>
            <a:r>
              <a:rPr lang="en-US" dirty="0"/>
              <a:t>were able to focus more on the pedagogy of a foreign language;</a:t>
            </a:r>
          </a:p>
          <a:p>
            <a:r>
              <a:rPr lang="en-US" dirty="0" smtClean="0"/>
              <a:t>Teachers </a:t>
            </a:r>
            <a:r>
              <a:rPr lang="en-US" dirty="0"/>
              <a:t>acquired the knowledge and skill to teach an </a:t>
            </a:r>
            <a:r>
              <a:rPr lang="en-US" dirty="0" smtClean="0"/>
              <a:t>international</a:t>
            </a:r>
            <a:r>
              <a:rPr lang="sr-Latn-BA" dirty="0" smtClean="0"/>
              <a:t> </a:t>
            </a:r>
            <a:r>
              <a:rPr lang="en-US" dirty="0" smtClean="0"/>
              <a:t>student </a:t>
            </a:r>
            <a:r>
              <a:rPr lang="en-US" dirty="0"/>
              <a:t>(focus on language and focus on pedagogy);</a:t>
            </a:r>
          </a:p>
          <a:p>
            <a:r>
              <a:rPr lang="en-US" dirty="0" smtClean="0"/>
              <a:t>Teachers </a:t>
            </a:r>
            <a:r>
              <a:rPr lang="en-US" dirty="0"/>
              <a:t>gained more self-confidence and awareness </a:t>
            </a:r>
            <a:r>
              <a:rPr lang="en-US" dirty="0" smtClean="0"/>
              <a:t>for</a:t>
            </a:r>
            <a:r>
              <a:rPr lang="sr-Latn-BA" dirty="0" smtClean="0"/>
              <a:t> </a:t>
            </a:r>
            <a:r>
              <a:rPr lang="en-US" dirty="0" smtClean="0"/>
              <a:t>internationalization </a:t>
            </a:r>
            <a:r>
              <a:rPr lang="en-US" dirty="0"/>
              <a:t>(prep. for study programs in English).</a:t>
            </a:r>
            <a:endParaRPr lang="en-GB" dirty="0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EMI course goals &amp; outcomes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41394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621"/>
            <a:ext cx="649377" cy="521899"/>
          </a:xfrm>
          <a:prstGeom prst="rect">
            <a:avLst/>
          </a:prstGeom>
        </p:spPr>
      </p:pic>
      <p:grpSp>
        <p:nvGrpSpPr>
          <p:cNvPr id="6" name="Group 5"/>
          <p:cNvGrpSpPr/>
          <p:nvPr/>
        </p:nvGrpSpPr>
        <p:grpSpPr>
          <a:xfrm>
            <a:off x="4257206" y="6538140"/>
            <a:ext cx="3029887" cy="417296"/>
            <a:chOff x="1043940" y="5751048"/>
            <a:chExt cx="9585960" cy="1216950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9367030C-9BE6-B403-622F-8E0847B11BE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485900" y="5751048"/>
              <a:ext cx="9144000" cy="1216950"/>
            </a:xfrm>
            <a:prstGeom prst="rect">
              <a:avLst/>
            </a:prstGeom>
          </p:spPr>
        </p:pic>
        <p:pic>
          <p:nvPicPr>
            <p:cNvPr id="8" name="Picture 7" descr="A colorful shield with a lion and a book&#10;&#10;Description automatically generated with low confidence">
              <a:extLst>
                <a:ext uri="{FF2B5EF4-FFF2-40B4-BE49-F238E27FC236}">
                  <a16:creationId xmlns:a16="http://schemas.microsoft.com/office/drawing/2014/main" id="{FE638A5C-CE72-286F-AF18-5D42B8A683B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43940" y="5797548"/>
              <a:ext cx="441960" cy="561975"/>
            </a:xfrm>
            <a:prstGeom prst="rect">
              <a:avLst/>
            </a:prstGeom>
            <a:noFill/>
          </p:spPr>
        </p:pic>
      </p:grpSp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9170" y="6244028"/>
            <a:ext cx="630207" cy="613972"/>
          </a:xfrm>
          <a:prstGeom prst="rect">
            <a:avLst/>
          </a:prstGeom>
        </p:spPr>
      </p:pic>
      <p:pic>
        <p:nvPicPr>
          <p:cNvPr id="10" name="Picture 9"/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48169" y="11762"/>
            <a:ext cx="1543831" cy="535707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503237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• Language proficiency</a:t>
            </a:r>
          </a:p>
          <a:p>
            <a:pPr marL="0" indent="0">
              <a:buNone/>
            </a:pPr>
            <a:r>
              <a:rPr lang="en-US" dirty="0"/>
              <a:t>• Awareness of students’ needs</a:t>
            </a:r>
          </a:p>
          <a:p>
            <a:pPr marL="0" indent="0">
              <a:buNone/>
            </a:pPr>
            <a:r>
              <a:rPr lang="en-US" dirty="0"/>
              <a:t>• Preparation of course materials</a:t>
            </a:r>
          </a:p>
          <a:p>
            <a:pPr marL="0" indent="0">
              <a:buNone/>
            </a:pPr>
            <a:r>
              <a:rPr lang="en-US" dirty="0"/>
              <a:t>• Delivering lectures and lessons in English</a:t>
            </a:r>
          </a:p>
          <a:p>
            <a:pPr marL="0" indent="0">
              <a:buNone/>
            </a:pPr>
            <a:r>
              <a:rPr lang="en-US" dirty="0"/>
              <a:t>• Giving feedback on performance tasks</a:t>
            </a:r>
          </a:p>
          <a:p>
            <a:pPr marL="0" indent="0">
              <a:buNone/>
            </a:pPr>
            <a:r>
              <a:rPr lang="en-US" dirty="0"/>
              <a:t>• Assessment</a:t>
            </a:r>
            <a:endParaRPr lang="en-GB" dirty="0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Language needs for EMI: teachers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54153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621"/>
            <a:ext cx="649377" cy="521899"/>
          </a:xfrm>
          <a:prstGeom prst="rect">
            <a:avLst/>
          </a:prstGeom>
        </p:spPr>
      </p:pic>
      <p:grpSp>
        <p:nvGrpSpPr>
          <p:cNvPr id="6" name="Group 5"/>
          <p:cNvGrpSpPr/>
          <p:nvPr/>
        </p:nvGrpSpPr>
        <p:grpSpPr>
          <a:xfrm>
            <a:off x="4257206" y="6538140"/>
            <a:ext cx="3029887" cy="417296"/>
            <a:chOff x="1043940" y="5751048"/>
            <a:chExt cx="9585960" cy="1216950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9367030C-9BE6-B403-622F-8E0847B11BE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485900" y="5751048"/>
              <a:ext cx="9144000" cy="1216950"/>
            </a:xfrm>
            <a:prstGeom prst="rect">
              <a:avLst/>
            </a:prstGeom>
          </p:spPr>
        </p:pic>
        <p:pic>
          <p:nvPicPr>
            <p:cNvPr id="8" name="Picture 7" descr="A colorful shield with a lion and a book&#10;&#10;Description automatically generated with low confidence">
              <a:extLst>
                <a:ext uri="{FF2B5EF4-FFF2-40B4-BE49-F238E27FC236}">
                  <a16:creationId xmlns:a16="http://schemas.microsoft.com/office/drawing/2014/main" id="{FE638A5C-CE72-286F-AF18-5D42B8A683B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43940" y="5797548"/>
              <a:ext cx="441960" cy="561975"/>
            </a:xfrm>
            <a:prstGeom prst="rect">
              <a:avLst/>
            </a:prstGeom>
            <a:noFill/>
          </p:spPr>
        </p:pic>
      </p:grpSp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9170" y="6244028"/>
            <a:ext cx="630207" cy="613972"/>
          </a:xfrm>
          <a:prstGeom prst="rect">
            <a:avLst/>
          </a:prstGeom>
        </p:spPr>
      </p:pic>
      <p:pic>
        <p:nvPicPr>
          <p:cNvPr id="10" name="Picture 9"/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48169" y="11762"/>
            <a:ext cx="1543831" cy="535707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Language needs for EMI: teachers</a:t>
            </a:r>
            <a:endParaRPr lang="en-GB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36262" y="0"/>
            <a:ext cx="11105438" cy="68178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088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621"/>
            <a:ext cx="649377" cy="521899"/>
          </a:xfrm>
          <a:prstGeom prst="rect">
            <a:avLst/>
          </a:prstGeom>
        </p:spPr>
      </p:pic>
      <p:grpSp>
        <p:nvGrpSpPr>
          <p:cNvPr id="6" name="Group 5"/>
          <p:cNvGrpSpPr/>
          <p:nvPr/>
        </p:nvGrpSpPr>
        <p:grpSpPr>
          <a:xfrm>
            <a:off x="4257206" y="6538140"/>
            <a:ext cx="3029887" cy="417296"/>
            <a:chOff x="1043940" y="5751048"/>
            <a:chExt cx="9585960" cy="1216950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9367030C-9BE6-B403-622F-8E0847B11BE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485900" y="5751048"/>
              <a:ext cx="9144000" cy="1216950"/>
            </a:xfrm>
            <a:prstGeom prst="rect">
              <a:avLst/>
            </a:prstGeom>
          </p:spPr>
        </p:pic>
        <p:pic>
          <p:nvPicPr>
            <p:cNvPr id="8" name="Picture 7" descr="A colorful shield with a lion and a book&#10;&#10;Description automatically generated with low confidence">
              <a:extLst>
                <a:ext uri="{FF2B5EF4-FFF2-40B4-BE49-F238E27FC236}">
                  <a16:creationId xmlns:a16="http://schemas.microsoft.com/office/drawing/2014/main" id="{FE638A5C-CE72-286F-AF18-5D42B8A683B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43940" y="5797548"/>
              <a:ext cx="441960" cy="561975"/>
            </a:xfrm>
            <a:prstGeom prst="rect">
              <a:avLst/>
            </a:prstGeom>
            <a:noFill/>
          </p:spPr>
        </p:pic>
      </p:grpSp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9170" y="6244028"/>
            <a:ext cx="630207" cy="613972"/>
          </a:xfrm>
          <a:prstGeom prst="rect">
            <a:avLst/>
          </a:prstGeom>
        </p:spPr>
      </p:pic>
      <p:pic>
        <p:nvPicPr>
          <p:cNvPr id="10" name="Picture 9"/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48169" y="11762"/>
            <a:ext cx="1543831" cy="535707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Language needs for EMI: teachers</a:t>
            </a:r>
            <a:endParaRPr lang="en-GB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35636" y="71789"/>
            <a:ext cx="11281036" cy="63378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9264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2211</TotalTime>
  <Words>450</Words>
  <Application>Microsoft Office PowerPoint</Application>
  <PresentationFormat>Widescreen</PresentationFormat>
  <Paragraphs>44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Light</vt:lpstr>
      <vt:lpstr>Office Theme</vt:lpstr>
      <vt:lpstr>EMI (English as a Medium of Instruction) 4.2 WORKSHOP ON INTERNATIONALISATION OF THE CURRICULA</vt:lpstr>
      <vt:lpstr>Defining EMI</vt:lpstr>
      <vt:lpstr>Language or content in EMI?</vt:lpstr>
      <vt:lpstr>EMI course goals &amp; outcomes</vt:lpstr>
      <vt:lpstr>EMI course goals &amp; outcomes</vt:lpstr>
      <vt:lpstr>EMI course goals &amp; outcomes</vt:lpstr>
      <vt:lpstr>Language needs for EMI: teachers</vt:lpstr>
      <vt:lpstr>Language needs for EMI: teachers</vt:lpstr>
      <vt:lpstr>Language needs for EMI: teachers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Ilir Hoxha</dc:creator>
  <cp:lastModifiedBy>Nenad Markovic</cp:lastModifiedBy>
  <cp:revision>44</cp:revision>
  <dcterms:created xsi:type="dcterms:W3CDTF">2023-04-19T08:12:10Z</dcterms:created>
  <dcterms:modified xsi:type="dcterms:W3CDTF">2024-10-10T05:29:53Z</dcterms:modified>
</cp:coreProperties>
</file>